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sldIdLst>
    <p:sldId id="256" r:id="rId2"/>
    <p:sldId id="258" r:id="rId3"/>
    <p:sldId id="294" r:id="rId4"/>
    <p:sldId id="344" r:id="rId5"/>
    <p:sldId id="264" r:id="rId6"/>
    <p:sldId id="320" r:id="rId7"/>
    <p:sldId id="321" r:id="rId8"/>
    <p:sldId id="299" r:id="rId9"/>
    <p:sldId id="301" r:id="rId10"/>
    <p:sldId id="303" r:id="rId11"/>
    <p:sldId id="304" r:id="rId12"/>
    <p:sldId id="305" r:id="rId13"/>
    <p:sldId id="322" r:id="rId14"/>
    <p:sldId id="306" r:id="rId15"/>
    <p:sldId id="307" r:id="rId16"/>
    <p:sldId id="308" r:id="rId17"/>
    <p:sldId id="309" r:id="rId18"/>
    <p:sldId id="310" r:id="rId19"/>
    <p:sldId id="311" r:id="rId20"/>
    <p:sldId id="317" r:id="rId21"/>
    <p:sldId id="315" r:id="rId22"/>
    <p:sldId id="343" r:id="rId23"/>
    <p:sldId id="345" r:id="rId2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08"/>
  </p:normalViewPr>
  <p:slideViewPr>
    <p:cSldViewPr snapToGrid="0" snapToObjects="1">
      <p:cViewPr varScale="1">
        <p:scale>
          <a:sx n="76" d="100"/>
          <a:sy n="76" d="100"/>
        </p:scale>
        <p:origin x="216" y="6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C099D1-6B8E-0441-913C-60066C19B043}" type="datetimeFigureOut">
              <a:rPr kumimoji="1" lang="zh-CN" altLang="en-US" smtClean="0"/>
              <a:t>2019/9/24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A6CD0D-56E0-EB4C-8903-D7A20E94E7D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854339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6EF9A-7883-5E47-8D81-20C168962CA6}" type="datetimeFigureOut">
              <a:rPr kumimoji="1" lang="zh-CN" altLang="en-US" smtClean="0"/>
              <a:t>2019/9/24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D1A79-4800-5643-BDC2-E8745BB22AE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119033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6EF9A-7883-5E47-8D81-20C168962CA6}" type="datetimeFigureOut">
              <a:rPr kumimoji="1" lang="zh-CN" altLang="en-US" smtClean="0"/>
              <a:t>2019/9/24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D1A79-4800-5643-BDC2-E8745BB22AE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691849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6EF9A-7883-5E47-8D81-20C168962CA6}" type="datetimeFigureOut">
              <a:rPr kumimoji="1" lang="zh-CN" altLang="en-US" smtClean="0"/>
              <a:t>2019/9/24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D1A79-4800-5643-BDC2-E8745BB22AE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964692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6EF9A-7883-5E47-8D81-20C168962CA6}" type="datetimeFigureOut">
              <a:rPr kumimoji="1" lang="zh-CN" altLang="en-US" smtClean="0"/>
              <a:t>2019/9/24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D1A79-4800-5643-BDC2-E8745BB22AE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55912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6EF9A-7883-5E47-8D81-20C168962CA6}" type="datetimeFigureOut">
              <a:rPr kumimoji="1" lang="zh-CN" altLang="en-US" smtClean="0"/>
              <a:t>2019/9/24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D1A79-4800-5643-BDC2-E8745BB22AE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577638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6EF9A-7883-5E47-8D81-20C168962CA6}" type="datetimeFigureOut">
              <a:rPr kumimoji="1" lang="zh-CN" altLang="en-US" smtClean="0"/>
              <a:t>2019/9/24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D1A79-4800-5643-BDC2-E8745BB22AE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678004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6EF9A-7883-5E47-8D81-20C168962CA6}" type="datetimeFigureOut">
              <a:rPr kumimoji="1" lang="zh-CN" altLang="en-US" smtClean="0"/>
              <a:t>2019/9/24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D1A79-4800-5643-BDC2-E8745BB22AE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810543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6EF9A-7883-5E47-8D81-20C168962CA6}" type="datetimeFigureOut">
              <a:rPr kumimoji="1" lang="zh-CN" altLang="en-US" smtClean="0"/>
              <a:t>2019/9/24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D1A79-4800-5643-BDC2-E8745BB22AE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610150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6EF9A-7883-5E47-8D81-20C168962CA6}" type="datetimeFigureOut">
              <a:rPr kumimoji="1" lang="zh-CN" altLang="en-US" smtClean="0"/>
              <a:t>2019/9/24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D1A79-4800-5643-BDC2-E8745BB22AE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601207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6EF9A-7883-5E47-8D81-20C168962CA6}" type="datetimeFigureOut">
              <a:rPr kumimoji="1" lang="zh-CN" altLang="en-US" smtClean="0"/>
              <a:t>2019/9/24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D1A79-4800-5643-BDC2-E8745BB22AE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160742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6EF9A-7883-5E47-8D81-20C168962CA6}" type="datetimeFigureOut">
              <a:rPr kumimoji="1" lang="zh-CN" altLang="en-US" smtClean="0"/>
              <a:t>2019/9/24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D1A79-4800-5643-BDC2-E8745BB22AE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28720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F6EF9A-7883-5E47-8D81-20C168962CA6}" type="datetimeFigureOut">
              <a:rPr kumimoji="1" lang="zh-CN" altLang="en-US" smtClean="0"/>
              <a:t>2019/9/24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9D1A79-4800-5643-BDC2-E8745BB22AE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602819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tiff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09599" y="2716742"/>
            <a:ext cx="10430933" cy="885296"/>
          </a:xfrm>
        </p:spPr>
        <p:txBody>
          <a:bodyPr>
            <a:normAutofit fontScale="90000"/>
          </a:bodyPr>
          <a:lstStyle/>
          <a:p>
            <a:r>
              <a:rPr kumimoji="1" lang="en-US" altLang="zh-CN" dirty="0"/>
              <a:t>02.</a:t>
            </a:r>
            <a:r>
              <a:rPr kumimoji="1" lang="zh-CN" altLang="en-US" dirty="0"/>
              <a:t>二进制运算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40934" y="3720571"/>
            <a:ext cx="9144000" cy="1655762"/>
          </a:xfrm>
        </p:spPr>
        <p:txBody>
          <a:bodyPr/>
          <a:lstStyle/>
          <a:p>
            <a:pPr algn="r"/>
            <a:r>
              <a:rPr kumimoji="1" lang="zh-CN" altLang="en-US" dirty="0"/>
              <a:t>                         刘笑锋   （</a:t>
            </a:r>
            <a:r>
              <a:rPr kumimoji="1" lang="en-US" altLang="zh-CN" dirty="0"/>
              <a:t>QQ:84539606</a:t>
            </a:r>
            <a:r>
              <a:rPr kumimoji="1" lang="zh-CN" altLang="en-US" dirty="0"/>
              <a:t>）</a:t>
            </a:r>
          </a:p>
        </p:txBody>
      </p:sp>
      <p:sp>
        <p:nvSpPr>
          <p:cNvPr id="4" name="标题 1"/>
          <p:cNvSpPr txBox="1">
            <a:spLocks/>
          </p:cNvSpPr>
          <p:nvPr/>
        </p:nvSpPr>
        <p:spPr>
          <a:xfrm>
            <a:off x="169333" y="321733"/>
            <a:ext cx="6957608" cy="77893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1" lang="zh-CN" altLang="en-US" sz="4400" dirty="0">
                <a:latin typeface="KaiTi" charset="-122"/>
                <a:ea typeface="KaiTi" charset="-122"/>
                <a:cs typeface="KaiTi" charset="-122"/>
              </a:rPr>
              <a:t>软件技术导论</a:t>
            </a:r>
          </a:p>
        </p:txBody>
      </p:sp>
    </p:spTree>
    <p:extLst>
      <p:ext uri="{BB962C8B-B14F-4D97-AF65-F5344CB8AC3E}">
        <p14:creationId xmlns:p14="http://schemas.microsoft.com/office/powerpoint/2010/main" val="5616085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十进制与二进制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4"/>
            <a:ext cx="5486400" cy="4895215"/>
          </a:xfrm>
        </p:spPr>
        <p:txBody>
          <a:bodyPr>
            <a:normAutofit fontScale="92500" lnSpcReduction="10000"/>
          </a:bodyPr>
          <a:lstStyle/>
          <a:p>
            <a:r>
              <a:rPr kumimoji="1" lang="zh-CN" altLang="en-US" dirty="0"/>
              <a:t>十进制逢</a:t>
            </a:r>
            <a:r>
              <a:rPr kumimoji="1" lang="en-US" altLang="zh-CN" dirty="0"/>
              <a:t>10</a:t>
            </a:r>
            <a:r>
              <a:rPr kumimoji="1" lang="zh-CN" altLang="en-US" dirty="0"/>
              <a:t>进一位</a:t>
            </a:r>
            <a:endParaRPr kumimoji="1" lang="en-US" altLang="zh-CN" dirty="0"/>
          </a:p>
          <a:p>
            <a:r>
              <a:rPr kumimoji="1" lang="en-US" altLang="zh-CN" dirty="0"/>
              <a:t>1,2,</a:t>
            </a:r>
            <a:r>
              <a:rPr kumimoji="1" lang="mr-IN" altLang="zh-CN" dirty="0"/>
              <a:t>…</a:t>
            </a:r>
            <a:r>
              <a:rPr kumimoji="1" lang="en-US" altLang="zh-CN" dirty="0"/>
              <a:t>9,10</a:t>
            </a:r>
          </a:p>
          <a:p>
            <a:r>
              <a:rPr kumimoji="1" lang="zh-CN" altLang="en-US" dirty="0"/>
              <a:t>二进制锋</a:t>
            </a:r>
            <a:r>
              <a:rPr kumimoji="1" lang="en-US" altLang="zh-CN" dirty="0"/>
              <a:t>2</a:t>
            </a:r>
            <a:r>
              <a:rPr kumimoji="1" lang="zh-CN" altLang="en-US" dirty="0"/>
              <a:t>进一位</a:t>
            </a:r>
            <a:endParaRPr kumimoji="1" lang="en-US" altLang="zh-CN" dirty="0"/>
          </a:p>
          <a:p>
            <a:r>
              <a:rPr kumimoji="1" lang="en-US" altLang="zh-CN" dirty="0"/>
              <a:t>0</a:t>
            </a:r>
            <a:r>
              <a:rPr kumimoji="1" lang="zh-CN" altLang="en-US" dirty="0"/>
              <a:t>，</a:t>
            </a:r>
            <a:r>
              <a:rPr kumimoji="1" lang="en-US" altLang="zh-CN" dirty="0"/>
              <a:t>1</a:t>
            </a:r>
            <a:r>
              <a:rPr kumimoji="1" lang="zh-CN" altLang="en-US" dirty="0"/>
              <a:t>，</a:t>
            </a:r>
            <a:r>
              <a:rPr kumimoji="1" lang="en-US" altLang="zh-CN" dirty="0"/>
              <a:t>10,11,110</a:t>
            </a:r>
          </a:p>
          <a:p>
            <a:r>
              <a:rPr kumimoji="1" lang="zh-CN" altLang="en-US" dirty="0"/>
              <a:t>二进制与十进制的换算（为什么我们用的是</a:t>
            </a:r>
            <a:r>
              <a:rPr kumimoji="1" lang="en-US" altLang="zh-CN" dirty="0"/>
              <a:t>10</a:t>
            </a:r>
            <a:r>
              <a:rPr kumimoji="1" lang="zh-CN" altLang="en-US" dirty="0"/>
              <a:t>进制？）</a:t>
            </a:r>
            <a:endParaRPr kumimoji="1" lang="en-US" altLang="zh-CN" dirty="0"/>
          </a:p>
          <a:p>
            <a:r>
              <a:rPr kumimoji="1" lang="en-US" altLang="zh-CN" dirty="0"/>
              <a:t>9</a:t>
            </a:r>
            <a:r>
              <a:rPr kumimoji="1" lang="zh-CN" altLang="en-US" baseline="-25000" dirty="0"/>
              <a:t>（</a:t>
            </a:r>
            <a:r>
              <a:rPr kumimoji="1" lang="en-US" altLang="zh-CN" baseline="-25000" dirty="0"/>
              <a:t>10</a:t>
            </a:r>
            <a:r>
              <a:rPr kumimoji="1" lang="zh-CN" altLang="en-US" baseline="-25000" dirty="0"/>
              <a:t>）</a:t>
            </a:r>
            <a:r>
              <a:rPr kumimoji="1" lang="en-US" altLang="zh-CN" baseline="-25000" dirty="0"/>
              <a:t>=</a:t>
            </a:r>
            <a:r>
              <a:rPr kumimoji="1" lang="en-US" altLang="zh-CN" dirty="0"/>
              <a:t>1001</a:t>
            </a:r>
            <a:r>
              <a:rPr kumimoji="1" lang="zh-CN" altLang="en-US" baseline="-25000" dirty="0"/>
              <a:t>（</a:t>
            </a:r>
            <a:r>
              <a:rPr kumimoji="1" lang="en-US" altLang="zh-CN" baseline="-25000" dirty="0"/>
              <a:t>2</a:t>
            </a:r>
            <a:r>
              <a:rPr kumimoji="1" lang="zh-CN" altLang="en-US" baseline="-25000" dirty="0"/>
              <a:t>）</a:t>
            </a:r>
            <a:endParaRPr kumimoji="1" lang="en-US" altLang="zh-CN" baseline="-25000" dirty="0"/>
          </a:p>
          <a:p>
            <a:endParaRPr kumimoji="1" lang="en-US" altLang="zh-CN" dirty="0"/>
          </a:p>
          <a:p>
            <a:r>
              <a:rPr kumimoji="1" lang="zh-CN" altLang="en-US" dirty="0"/>
              <a:t>请计算</a:t>
            </a:r>
            <a:r>
              <a:rPr kumimoji="1" lang="en-US" altLang="zh-CN" dirty="0"/>
              <a:t>23</a:t>
            </a:r>
            <a:r>
              <a:rPr kumimoji="1" lang="zh-CN" altLang="en-US" baseline="-25000" dirty="0"/>
              <a:t>（</a:t>
            </a:r>
            <a:r>
              <a:rPr kumimoji="1" lang="en-US" altLang="zh-CN" baseline="-25000" dirty="0"/>
              <a:t>10</a:t>
            </a:r>
            <a:r>
              <a:rPr kumimoji="1" lang="zh-CN" altLang="en-US" baseline="-25000" dirty="0"/>
              <a:t>）</a:t>
            </a:r>
            <a:r>
              <a:rPr kumimoji="1" lang="en-US" altLang="zh-CN" baseline="-25000" dirty="0"/>
              <a:t>=</a:t>
            </a:r>
            <a:r>
              <a:rPr kumimoji="1" lang="zh-CN" altLang="en-US" dirty="0"/>
              <a:t>？</a:t>
            </a:r>
            <a:r>
              <a:rPr kumimoji="1" lang="zh-CN" altLang="en-US" baseline="-25000" dirty="0"/>
              <a:t>（</a:t>
            </a:r>
            <a:r>
              <a:rPr kumimoji="1" lang="en-US" altLang="zh-CN" baseline="-25000" dirty="0"/>
              <a:t>2</a:t>
            </a:r>
            <a:r>
              <a:rPr kumimoji="1" lang="zh-CN" altLang="en-US" baseline="-25000" dirty="0"/>
              <a:t>）</a:t>
            </a:r>
            <a:endParaRPr kumimoji="1" lang="en-US" altLang="zh-CN" baseline="-25000" dirty="0"/>
          </a:p>
          <a:p>
            <a:r>
              <a:rPr kumimoji="1" lang="en-US" altLang="zh-CN" dirty="0"/>
              <a:t>173</a:t>
            </a:r>
            <a:r>
              <a:rPr kumimoji="1" lang="zh-CN" altLang="en-US" baseline="-25000" dirty="0"/>
              <a:t>（</a:t>
            </a:r>
            <a:r>
              <a:rPr kumimoji="1" lang="en-US" altLang="zh-CN" baseline="-25000" dirty="0"/>
              <a:t>10</a:t>
            </a:r>
            <a:r>
              <a:rPr kumimoji="1" lang="zh-CN" altLang="en-US" baseline="-25000" dirty="0"/>
              <a:t>）</a:t>
            </a:r>
            <a:r>
              <a:rPr kumimoji="1" lang="en-US" altLang="zh-CN" baseline="-25000" dirty="0"/>
              <a:t>=</a:t>
            </a:r>
            <a:r>
              <a:rPr kumimoji="1" lang="zh-CN" altLang="en-US" dirty="0"/>
              <a:t>？</a:t>
            </a:r>
            <a:r>
              <a:rPr kumimoji="1" lang="zh-CN" altLang="en-US" baseline="-25000" dirty="0"/>
              <a:t>（</a:t>
            </a:r>
            <a:r>
              <a:rPr kumimoji="1" lang="en-US" altLang="zh-CN" baseline="-25000" dirty="0"/>
              <a:t>2</a:t>
            </a:r>
            <a:r>
              <a:rPr kumimoji="1" lang="zh-CN" altLang="en-US" baseline="-25000" dirty="0"/>
              <a:t>）</a:t>
            </a:r>
            <a:endParaRPr kumimoji="1" lang="en-US" altLang="zh-CN" baseline="-25000" dirty="0"/>
          </a:p>
          <a:p>
            <a:r>
              <a:rPr kumimoji="1" lang="en-US" altLang="zh-CN" dirty="0"/>
              <a:t>110011</a:t>
            </a:r>
            <a:r>
              <a:rPr kumimoji="1" lang="en-US" altLang="zh-CN" baseline="-25000" dirty="0"/>
              <a:t>(2)</a:t>
            </a:r>
            <a:r>
              <a:rPr kumimoji="1" lang="en-US" altLang="zh-CN" dirty="0"/>
              <a:t>=?</a:t>
            </a:r>
            <a:r>
              <a:rPr kumimoji="1" lang="en-US" altLang="zh-CN" baseline="-25000" dirty="0"/>
              <a:t>(10)</a:t>
            </a:r>
          </a:p>
          <a:p>
            <a:endParaRPr kumimoji="1" lang="en-US" altLang="zh-CN" baseline="-250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5469" y="-227097"/>
            <a:ext cx="5536046" cy="365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5731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二进制加法运算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3+5=</a:t>
            </a:r>
            <a:r>
              <a:rPr kumimoji="1" lang="zh-CN" altLang="en-US" dirty="0"/>
              <a:t> </a:t>
            </a:r>
            <a:r>
              <a:rPr kumimoji="1" lang="en-US" altLang="zh-CN" dirty="0"/>
              <a:t>11</a:t>
            </a:r>
            <a:r>
              <a:rPr kumimoji="1" lang="en-US" altLang="zh-CN" baseline="-25000" dirty="0"/>
              <a:t>(2)</a:t>
            </a:r>
            <a:r>
              <a:rPr kumimoji="1" lang="en-US" altLang="zh-CN" dirty="0"/>
              <a:t>+101</a:t>
            </a:r>
            <a:r>
              <a:rPr kumimoji="1" lang="en-US" altLang="zh-CN" baseline="-25000" dirty="0"/>
              <a:t>(2)</a:t>
            </a:r>
            <a:r>
              <a:rPr kumimoji="1" lang="en-US" altLang="zh-CN" dirty="0"/>
              <a:t>=1000</a:t>
            </a:r>
            <a:r>
              <a:rPr kumimoji="1" lang="en-US" altLang="zh-CN" baseline="-25000" dirty="0"/>
              <a:t>(2)</a:t>
            </a:r>
            <a:r>
              <a:rPr kumimoji="1" lang="en-US" altLang="zh-CN" dirty="0"/>
              <a:t>=8</a:t>
            </a:r>
            <a:r>
              <a:rPr kumimoji="1" lang="en-US" altLang="zh-CN" baseline="-25000" dirty="0"/>
              <a:t>(10)</a:t>
            </a:r>
          </a:p>
          <a:p>
            <a:endParaRPr kumimoji="1" lang="en-US" altLang="zh-CN" baseline="-25000" dirty="0"/>
          </a:p>
          <a:p>
            <a:r>
              <a:rPr kumimoji="1" lang="en-US" altLang="zh-CN" sz="4000" baseline="-25000" dirty="0"/>
              <a:t>7+23=</a:t>
            </a:r>
            <a:r>
              <a:rPr kumimoji="1" lang="zh-CN" altLang="en-US" sz="4000" baseline="-25000" dirty="0"/>
              <a:t>？</a:t>
            </a:r>
            <a:endParaRPr kumimoji="1" lang="en-US" altLang="zh-CN" sz="4000" baseline="-25000" dirty="0"/>
          </a:p>
          <a:p>
            <a:endParaRPr kumimoji="1" lang="en-US" altLang="zh-CN" sz="4000" baseline="-25000" dirty="0"/>
          </a:p>
          <a:p>
            <a:r>
              <a:rPr kumimoji="1" lang="en-US" altLang="zh-CN" sz="4000" baseline="-25000" dirty="0"/>
              <a:t>31+53=</a:t>
            </a:r>
            <a:r>
              <a:rPr kumimoji="1" lang="zh-CN" altLang="en-US" sz="4000" baseline="-25000" dirty="0"/>
              <a:t>？</a:t>
            </a:r>
            <a:endParaRPr kumimoji="1" lang="en-US" altLang="zh-CN" sz="4000" baseline="-25000" dirty="0"/>
          </a:p>
          <a:p>
            <a:endParaRPr kumimoji="1" lang="zh-CN" altLang="en-US" sz="4000" baseline="-25000" dirty="0"/>
          </a:p>
        </p:txBody>
      </p:sp>
    </p:spTree>
    <p:extLst>
      <p:ext uri="{BB962C8B-B14F-4D97-AF65-F5344CB8AC3E}">
        <p14:creationId xmlns:p14="http://schemas.microsoft.com/office/powerpoint/2010/main" val="17369160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问题来了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endParaRPr kumimoji="1" lang="en-US" altLang="zh-CN" dirty="0"/>
          </a:p>
          <a:p>
            <a:r>
              <a:rPr kumimoji="1" lang="zh-CN" altLang="en-US" dirty="0"/>
              <a:t>正数加法</a:t>
            </a:r>
            <a:r>
              <a:rPr kumimoji="1" lang="en-US" altLang="zh-CN" dirty="0"/>
              <a:t>CPU</a:t>
            </a:r>
            <a:r>
              <a:rPr kumimoji="1" lang="zh-CN" altLang="en-US" dirty="0"/>
              <a:t>会算了，但减法呢？但涉及到负数怎么办？</a:t>
            </a:r>
            <a:endParaRPr kumimoji="1" lang="en-US" altLang="zh-CN" dirty="0"/>
          </a:p>
          <a:p>
            <a:endParaRPr kumimoji="1" lang="en-US" altLang="zh-CN" sz="2400" dirty="0"/>
          </a:p>
          <a:p>
            <a:r>
              <a:rPr kumimoji="1" lang="en-US" altLang="zh-CN" sz="2400" dirty="0"/>
              <a:t>5-3</a:t>
            </a:r>
            <a:r>
              <a:rPr kumimoji="1" lang="zh-CN" altLang="en-US" sz="2400" dirty="0"/>
              <a:t>计算机怎么算？</a:t>
            </a:r>
            <a:r>
              <a:rPr kumimoji="1" lang="en-US" altLang="zh-CN" sz="2400" dirty="0"/>
              <a:t> 3-5</a:t>
            </a:r>
            <a:r>
              <a:rPr kumimoji="1" lang="zh-CN" altLang="en-US" sz="2400" dirty="0"/>
              <a:t>计算机怎么计算？</a:t>
            </a:r>
            <a:endParaRPr kumimoji="1" lang="en-US" altLang="zh-CN" sz="2400" dirty="0"/>
          </a:p>
          <a:p>
            <a:endParaRPr kumimoji="1" lang="en-US" altLang="zh-CN" sz="2400" dirty="0"/>
          </a:p>
          <a:p>
            <a:endParaRPr kumimoji="1" lang="en-US" altLang="zh-CN" sz="2400" dirty="0"/>
          </a:p>
          <a:p>
            <a:endParaRPr kumimoji="1" lang="en-US" altLang="zh-CN" sz="2400" dirty="0"/>
          </a:p>
          <a:p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0235274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28C1BF-D5BA-214E-B6DF-B9DD24134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溢出问题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42B229A-FE42-C44F-A9D5-E5F3792426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C</a:t>
            </a:r>
            <a:r>
              <a:rPr kumimoji="1" lang="zh-CN" altLang="en-US" dirty="0"/>
              <a:t>语言中的</a:t>
            </a:r>
            <a:r>
              <a:rPr kumimoji="1" lang="en-US" altLang="zh-CN" dirty="0" err="1"/>
              <a:t>int</a:t>
            </a:r>
            <a:r>
              <a:rPr kumimoji="1" lang="zh-CN" altLang="en-US" dirty="0"/>
              <a:t>的长度问题。</a:t>
            </a:r>
            <a:endParaRPr kumimoji="1" lang="en-US" altLang="zh-CN" dirty="0"/>
          </a:p>
          <a:p>
            <a:r>
              <a:rPr kumimoji="1" lang="zh-CN" altLang="en-US" dirty="0"/>
              <a:t>请用编程得出</a:t>
            </a:r>
            <a:r>
              <a:rPr kumimoji="1" lang="en-US" altLang="zh-CN" dirty="0"/>
              <a:t>c</a:t>
            </a:r>
            <a:r>
              <a:rPr kumimoji="1" lang="zh-CN" altLang="en-US" dirty="0"/>
              <a:t>的</a:t>
            </a:r>
            <a:r>
              <a:rPr kumimoji="1" lang="en-US" altLang="zh-CN" dirty="0" err="1"/>
              <a:t>int</a:t>
            </a:r>
            <a:r>
              <a:rPr kumimoji="1" lang="zh-CN" altLang="en-US" dirty="0"/>
              <a:t>数值的二进制表示形式最长是多少位？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2667227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CPU</a:t>
            </a:r>
            <a:r>
              <a:rPr kumimoji="1" lang="zh-CN" altLang="en-US" dirty="0"/>
              <a:t>根本就不会执行减法运算！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5-3=5+</a:t>
            </a:r>
            <a:r>
              <a:rPr kumimoji="1" lang="zh-CN" altLang="en-US" dirty="0"/>
              <a:t>（</a:t>
            </a:r>
            <a:r>
              <a:rPr kumimoji="1" lang="en-US" altLang="zh-CN" dirty="0"/>
              <a:t>-3</a:t>
            </a:r>
            <a:r>
              <a:rPr kumimoji="1" lang="zh-CN" altLang="en-US" dirty="0"/>
              <a:t>）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3-5=3+</a:t>
            </a:r>
            <a:r>
              <a:rPr kumimoji="1" lang="zh-CN" altLang="en-US" dirty="0"/>
              <a:t>（</a:t>
            </a:r>
            <a:r>
              <a:rPr kumimoji="1" lang="en-US" altLang="zh-CN" dirty="0"/>
              <a:t>-5</a:t>
            </a:r>
            <a:r>
              <a:rPr kumimoji="1" lang="zh-CN" altLang="en-US" dirty="0"/>
              <a:t>）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因此该如何用二进制表示负数呢？科学家们想出了高招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0927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问题来了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endParaRPr kumimoji="1" lang="en-US" altLang="zh-CN" dirty="0"/>
          </a:p>
          <a:p>
            <a:r>
              <a:rPr kumimoji="1" lang="zh-CN" altLang="en-US" dirty="0"/>
              <a:t>正数加法</a:t>
            </a:r>
            <a:r>
              <a:rPr kumimoji="1" lang="en-US" altLang="zh-CN" dirty="0"/>
              <a:t>CPU</a:t>
            </a:r>
            <a:r>
              <a:rPr kumimoji="1" lang="zh-CN" altLang="en-US" dirty="0"/>
              <a:t>会算了，但减法呢？但涉及到负数怎么办？</a:t>
            </a:r>
            <a:endParaRPr kumimoji="1" lang="en-US" altLang="zh-CN" dirty="0"/>
          </a:p>
          <a:p>
            <a:endParaRPr kumimoji="1" lang="en-US" altLang="zh-CN" sz="2400" dirty="0"/>
          </a:p>
          <a:p>
            <a:r>
              <a:rPr kumimoji="1" lang="en-US" altLang="zh-CN" sz="2400" dirty="0"/>
              <a:t>5-3</a:t>
            </a:r>
            <a:r>
              <a:rPr kumimoji="1" lang="zh-CN" altLang="en-US" sz="2400" dirty="0"/>
              <a:t>计算机怎么算？</a:t>
            </a:r>
            <a:r>
              <a:rPr kumimoji="1" lang="en-US" altLang="zh-CN" sz="2400" dirty="0"/>
              <a:t> 3-5</a:t>
            </a:r>
            <a:r>
              <a:rPr kumimoji="1" lang="zh-CN" altLang="en-US" sz="2400" dirty="0"/>
              <a:t>计算机怎么计算？</a:t>
            </a:r>
            <a:endParaRPr kumimoji="1" lang="en-US" altLang="zh-CN" sz="2400" dirty="0"/>
          </a:p>
          <a:p>
            <a:endParaRPr kumimoji="1" lang="en-US" altLang="zh-CN" sz="2400" dirty="0"/>
          </a:p>
          <a:p>
            <a:endParaRPr kumimoji="1" lang="en-US" altLang="zh-CN" sz="2400" dirty="0"/>
          </a:p>
          <a:p>
            <a:endParaRPr kumimoji="1" lang="en-US" altLang="zh-CN" sz="2400" dirty="0"/>
          </a:p>
          <a:p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3575379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CPU</a:t>
            </a:r>
            <a:r>
              <a:rPr kumimoji="1" lang="zh-CN" altLang="en-US" dirty="0"/>
              <a:t>根本就不会执行减法运算！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5-3=5+</a:t>
            </a:r>
            <a:r>
              <a:rPr kumimoji="1" lang="zh-CN" altLang="en-US" dirty="0"/>
              <a:t>（</a:t>
            </a:r>
            <a:r>
              <a:rPr kumimoji="1" lang="en-US" altLang="zh-CN" dirty="0"/>
              <a:t>-3</a:t>
            </a:r>
            <a:r>
              <a:rPr kumimoji="1" lang="zh-CN" altLang="en-US" dirty="0"/>
              <a:t>）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3-5=3+</a:t>
            </a:r>
            <a:r>
              <a:rPr kumimoji="1" lang="zh-CN" altLang="en-US" dirty="0"/>
              <a:t>（</a:t>
            </a:r>
            <a:r>
              <a:rPr kumimoji="1" lang="en-US" altLang="zh-CN" dirty="0"/>
              <a:t>-5</a:t>
            </a:r>
            <a:r>
              <a:rPr kumimoji="1" lang="zh-CN" altLang="en-US" dirty="0"/>
              <a:t>）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因此该如何用二进制表示负数呢？科学家们想出了高招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114244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原码与反码、补码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690688"/>
            <a:ext cx="10942320" cy="4664392"/>
          </a:xfrm>
        </p:spPr>
        <p:txBody>
          <a:bodyPr>
            <a:normAutofit fontScale="55000" lnSpcReduction="20000"/>
          </a:bodyPr>
          <a:lstStyle/>
          <a:p>
            <a:r>
              <a:rPr kumimoji="1" lang="zh-CN" altLang="en-US" sz="3600" dirty="0"/>
              <a:t>原码   </a:t>
            </a:r>
            <a:r>
              <a:rPr lang="zh-CN" altLang="en-US" sz="3600" dirty="0"/>
              <a:t>符号位加上真值的绝对值</a:t>
            </a:r>
            <a:r>
              <a:rPr lang="en-US" altLang="zh-CN" sz="3600" dirty="0"/>
              <a:t>, </a:t>
            </a:r>
            <a:r>
              <a:rPr lang="zh-CN" altLang="en-US" sz="3600" dirty="0"/>
              <a:t>即用第一位表示符号</a:t>
            </a:r>
            <a:r>
              <a:rPr lang="en-US" altLang="zh-CN" sz="3600" dirty="0"/>
              <a:t>, </a:t>
            </a:r>
            <a:r>
              <a:rPr lang="zh-CN" altLang="en-US" sz="3600" dirty="0"/>
              <a:t>其余位表示值</a:t>
            </a:r>
            <a:r>
              <a:rPr lang="en-US" altLang="zh-CN" sz="3600" dirty="0"/>
              <a:t>. </a:t>
            </a:r>
            <a:r>
              <a:rPr lang="zh-CN" altLang="en-US" sz="3600" dirty="0"/>
              <a:t>比如如果是</a:t>
            </a:r>
            <a:r>
              <a:rPr lang="en-US" altLang="zh-CN" sz="3600" dirty="0"/>
              <a:t>8</a:t>
            </a:r>
            <a:r>
              <a:rPr lang="zh-CN" altLang="en-US" sz="3600" dirty="0"/>
              <a:t>位二进制</a:t>
            </a:r>
            <a:r>
              <a:rPr lang="en-US" altLang="zh-CN" sz="3600" dirty="0"/>
              <a:t>:</a:t>
            </a:r>
          </a:p>
          <a:p>
            <a:pPr lvl="1"/>
            <a:r>
              <a:rPr lang="mr-IN" altLang="zh-CN" sz="2900" dirty="0"/>
              <a:t>[+1]</a:t>
            </a:r>
            <a:r>
              <a:rPr lang="zh-CN" altLang="mr-IN" sz="2900" baseline="-25000" dirty="0"/>
              <a:t>原</a:t>
            </a:r>
            <a:r>
              <a:rPr lang="mr-IN" altLang="zh-CN" sz="2900" dirty="0"/>
              <a:t> = 0000 0001</a:t>
            </a:r>
            <a:r>
              <a:rPr lang="zh-CN" altLang="en-US" sz="2900" dirty="0"/>
              <a:t>      </a:t>
            </a:r>
            <a:endParaRPr lang="en-US" altLang="zh-CN" sz="2900" dirty="0"/>
          </a:p>
          <a:p>
            <a:pPr lvl="1"/>
            <a:r>
              <a:rPr lang="mr-IN" altLang="zh-CN" sz="2900" dirty="0"/>
              <a:t>[-1]</a:t>
            </a:r>
            <a:r>
              <a:rPr lang="zh-CN" altLang="mr-IN" sz="2900" baseline="-25000" dirty="0"/>
              <a:t>原</a:t>
            </a:r>
            <a:r>
              <a:rPr lang="mr-IN" altLang="zh-CN" sz="2900" dirty="0"/>
              <a:t> = 1000 0001</a:t>
            </a:r>
            <a:endParaRPr kumimoji="1" lang="en-US" altLang="zh-CN" sz="2900" dirty="0"/>
          </a:p>
          <a:p>
            <a:pPr lvl="1"/>
            <a:endParaRPr kumimoji="1" lang="en-US" altLang="zh-CN" sz="2900" dirty="0"/>
          </a:p>
          <a:p>
            <a:pPr lvl="1"/>
            <a:endParaRPr kumimoji="1" lang="en-US" altLang="zh-CN" sz="2900" dirty="0"/>
          </a:p>
          <a:p>
            <a:r>
              <a:rPr kumimoji="1" lang="zh-CN" altLang="en-US" sz="3600" dirty="0"/>
              <a:t>反码   </a:t>
            </a:r>
            <a:r>
              <a:rPr lang="zh-CN" altLang="en-US" sz="3600" dirty="0"/>
              <a:t>正数的反码是其本身，负数的反码是在其原码的基础上</a:t>
            </a:r>
            <a:r>
              <a:rPr lang="en-US" altLang="zh-CN" sz="3600" dirty="0"/>
              <a:t>, </a:t>
            </a:r>
            <a:r>
              <a:rPr lang="zh-CN" altLang="en-US" sz="3600" dirty="0"/>
              <a:t>符号位不变，其余各个位取反</a:t>
            </a:r>
            <a:r>
              <a:rPr lang="en-US" altLang="zh-CN" sz="3600" dirty="0"/>
              <a:t>.</a:t>
            </a:r>
          </a:p>
          <a:p>
            <a:pPr lvl="1"/>
            <a:r>
              <a:rPr lang="mr-IN" altLang="zh-CN" sz="2900" dirty="0"/>
              <a:t>[+1] = [00000001]</a:t>
            </a:r>
            <a:r>
              <a:rPr lang="zh-CN" altLang="mr-IN" sz="2900" baseline="-25000" dirty="0"/>
              <a:t>原</a:t>
            </a:r>
            <a:r>
              <a:rPr lang="mr-IN" altLang="zh-CN" sz="2900" dirty="0"/>
              <a:t> = [00000001]</a:t>
            </a:r>
            <a:r>
              <a:rPr lang="zh-CN" altLang="mr-IN" sz="2900" baseline="-25000" dirty="0"/>
              <a:t>反</a:t>
            </a:r>
            <a:endParaRPr lang="mr-IN" altLang="zh-CN" sz="2900" dirty="0"/>
          </a:p>
          <a:p>
            <a:pPr lvl="1"/>
            <a:r>
              <a:rPr lang="mr-IN" altLang="zh-CN" sz="2900" dirty="0"/>
              <a:t>[-1] = [10000001]</a:t>
            </a:r>
            <a:r>
              <a:rPr lang="zh-CN" altLang="mr-IN" sz="2900" baseline="-25000" dirty="0"/>
              <a:t>原</a:t>
            </a:r>
            <a:r>
              <a:rPr lang="mr-IN" altLang="zh-CN" sz="2900" dirty="0"/>
              <a:t> = [11111110]</a:t>
            </a:r>
            <a:r>
              <a:rPr lang="zh-CN" altLang="mr-IN" sz="2900" baseline="-25000" dirty="0"/>
              <a:t>反</a:t>
            </a:r>
            <a:endParaRPr lang="mr-IN" altLang="zh-CN" sz="2900" dirty="0"/>
          </a:p>
          <a:p>
            <a:endParaRPr kumimoji="1" lang="en-US" altLang="zh-CN" sz="3600" dirty="0"/>
          </a:p>
          <a:p>
            <a:endParaRPr kumimoji="1" lang="en-US" altLang="zh-CN" sz="3600" dirty="0"/>
          </a:p>
          <a:p>
            <a:r>
              <a:rPr kumimoji="1" lang="zh-CN" altLang="en-US" sz="3600" dirty="0"/>
              <a:t>补码    </a:t>
            </a:r>
            <a:r>
              <a:rPr lang="zh-CN" altLang="en-US" sz="3600" dirty="0"/>
              <a:t>正数的补码就是其本身   负数的补码是在其原码的基础上</a:t>
            </a:r>
            <a:r>
              <a:rPr lang="en-US" altLang="zh-CN" sz="3600" dirty="0"/>
              <a:t>, </a:t>
            </a:r>
            <a:r>
              <a:rPr lang="zh-CN" altLang="en-US" sz="3600" dirty="0"/>
              <a:t>符号位不变</a:t>
            </a:r>
            <a:r>
              <a:rPr lang="en-US" altLang="zh-CN" sz="3600" dirty="0"/>
              <a:t>, </a:t>
            </a:r>
            <a:r>
              <a:rPr lang="zh-CN" altLang="en-US" sz="3600" dirty="0"/>
              <a:t>其余各位取反</a:t>
            </a:r>
            <a:r>
              <a:rPr lang="en-US" altLang="zh-CN" sz="3600" dirty="0"/>
              <a:t>, </a:t>
            </a:r>
            <a:r>
              <a:rPr lang="zh-CN" altLang="en-US" sz="3600" dirty="0"/>
              <a:t>最后</a:t>
            </a:r>
            <a:r>
              <a:rPr lang="en-US" altLang="zh-CN" sz="3600" dirty="0"/>
              <a:t>+1. (</a:t>
            </a:r>
            <a:r>
              <a:rPr lang="zh-CN" altLang="en-US" sz="3600" dirty="0"/>
              <a:t>即在反码的基础上</a:t>
            </a:r>
            <a:r>
              <a:rPr lang="en-US" altLang="zh-CN" sz="3600" dirty="0"/>
              <a:t>+1)</a:t>
            </a:r>
          </a:p>
          <a:p>
            <a:pPr lvl="1"/>
            <a:r>
              <a:rPr lang="cs-CZ" altLang="zh-CN" sz="2900" dirty="0"/>
              <a:t>[+1] = [00000001]</a:t>
            </a:r>
            <a:r>
              <a:rPr lang="zh-CN" altLang="cs-CZ" sz="2900" baseline="-25000" dirty="0"/>
              <a:t>原</a:t>
            </a:r>
            <a:r>
              <a:rPr lang="cs-CZ" altLang="zh-CN" sz="2900" dirty="0"/>
              <a:t> = [00000001]</a:t>
            </a:r>
            <a:r>
              <a:rPr lang="zh-CN" altLang="cs-CZ" sz="2900" baseline="-25000" dirty="0"/>
              <a:t>反</a:t>
            </a:r>
            <a:r>
              <a:rPr lang="cs-CZ" altLang="zh-CN" sz="2900" dirty="0"/>
              <a:t> = [00000001]</a:t>
            </a:r>
            <a:r>
              <a:rPr lang="zh-CN" altLang="cs-CZ" sz="2900" baseline="-25000" dirty="0"/>
              <a:t>补</a:t>
            </a:r>
            <a:endParaRPr lang="cs-CZ" altLang="zh-CN" sz="2900" dirty="0"/>
          </a:p>
          <a:p>
            <a:pPr lvl="1"/>
            <a:r>
              <a:rPr lang="cs-CZ" altLang="zh-CN" sz="2900" dirty="0"/>
              <a:t>[-1] = [10000001]</a:t>
            </a:r>
            <a:r>
              <a:rPr lang="zh-CN" altLang="cs-CZ" sz="2900" baseline="-25000" dirty="0"/>
              <a:t>原</a:t>
            </a:r>
            <a:r>
              <a:rPr lang="cs-CZ" altLang="zh-CN" sz="2900" dirty="0"/>
              <a:t> = [11111110]</a:t>
            </a:r>
            <a:r>
              <a:rPr lang="zh-CN" altLang="cs-CZ" sz="2900" baseline="-25000" dirty="0"/>
              <a:t>反</a:t>
            </a:r>
            <a:r>
              <a:rPr lang="cs-CZ" altLang="zh-CN" sz="2900" dirty="0"/>
              <a:t> = [11111111]</a:t>
            </a:r>
            <a:r>
              <a:rPr lang="zh-CN" altLang="cs-CZ" sz="2900" baseline="-25000" dirty="0"/>
              <a:t>补</a:t>
            </a:r>
            <a:endParaRPr lang="en-US" altLang="zh-CN" sz="2900" baseline="-25000" dirty="0"/>
          </a:p>
          <a:p>
            <a:pPr lvl="1"/>
            <a:endParaRPr lang="en-US" altLang="zh-CN" sz="2900" baseline="-25000" dirty="0"/>
          </a:p>
          <a:p>
            <a:pPr lvl="1"/>
            <a:endParaRPr kumimoji="1" lang="en-US" altLang="zh-CN" sz="3600" dirty="0"/>
          </a:p>
          <a:p>
            <a:pPr lvl="1"/>
            <a:r>
              <a:rPr kumimoji="1" lang="zh-CN" altLang="en-US" sz="3600" dirty="0"/>
              <a:t>请计算</a:t>
            </a:r>
            <a:r>
              <a:rPr kumimoji="1" lang="en-US" altLang="zh-CN" sz="3600" dirty="0"/>
              <a:t>3</a:t>
            </a:r>
            <a:r>
              <a:rPr kumimoji="1" lang="zh-CN" altLang="en-US" sz="3600" dirty="0"/>
              <a:t>，</a:t>
            </a:r>
            <a:r>
              <a:rPr kumimoji="1" lang="en-US" altLang="zh-CN" sz="3600" dirty="0"/>
              <a:t>5</a:t>
            </a:r>
            <a:r>
              <a:rPr kumimoji="1" lang="zh-CN" altLang="en-US" sz="3600" dirty="0"/>
              <a:t>，</a:t>
            </a:r>
            <a:r>
              <a:rPr kumimoji="1" lang="en-US" altLang="zh-CN" sz="3600" dirty="0"/>
              <a:t>-5</a:t>
            </a:r>
            <a:r>
              <a:rPr kumimoji="1" lang="zh-CN" altLang="en-US" sz="3600" dirty="0"/>
              <a:t>，</a:t>
            </a:r>
            <a:r>
              <a:rPr kumimoji="1" lang="en-US" altLang="zh-CN" sz="3600" dirty="0"/>
              <a:t>-3</a:t>
            </a:r>
            <a:r>
              <a:rPr kumimoji="1" lang="zh-CN" altLang="en-US" sz="3600" dirty="0"/>
              <a:t>的补码</a:t>
            </a:r>
            <a:endParaRPr kumimoji="1" lang="cs-CZ" altLang="zh-CN" sz="3600" dirty="0"/>
          </a:p>
          <a:p>
            <a:endParaRPr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574306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练习：使用补码进行计算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sz="2000" dirty="0"/>
          </a:p>
          <a:p>
            <a:r>
              <a:rPr lang="mr-IN" altLang="zh-CN" sz="2400" dirty="0"/>
              <a:t>1-1 = 1 + (-1) = [0000 0001]</a:t>
            </a:r>
            <a:r>
              <a:rPr lang="zh-CN" altLang="mr-IN" sz="2400" baseline="-25000" dirty="0"/>
              <a:t>原</a:t>
            </a:r>
            <a:r>
              <a:rPr lang="mr-IN" altLang="zh-CN" sz="2400" dirty="0"/>
              <a:t> + [1000 0001]</a:t>
            </a:r>
            <a:r>
              <a:rPr lang="zh-CN" altLang="mr-IN" sz="2400" baseline="-25000" dirty="0"/>
              <a:t>原</a:t>
            </a:r>
            <a:r>
              <a:rPr lang="mr-IN" altLang="zh-CN" sz="2400" dirty="0"/>
              <a:t> = [0000 0001]</a:t>
            </a:r>
            <a:r>
              <a:rPr lang="zh-CN" altLang="mr-IN" sz="2400" baseline="-25000" dirty="0"/>
              <a:t>补</a:t>
            </a:r>
            <a:r>
              <a:rPr lang="mr-IN" altLang="zh-CN" sz="2400" dirty="0"/>
              <a:t> + [1111 1111]</a:t>
            </a:r>
            <a:r>
              <a:rPr lang="zh-CN" altLang="mr-IN" sz="2400" baseline="-25000" dirty="0"/>
              <a:t>补</a:t>
            </a:r>
            <a:r>
              <a:rPr lang="mr-IN" altLang="zh-CN" sz="2400" dirty="0"/>
              <a:t> = [0000 0000]</a:t>
            </a:r>
            <a:r>
              <a:rPr lang="zh-CN" altLang="mr-IN" sz="2400" baseline="-25000" dirty="0"/>
              <a:t>补</a:t>
            </a:r>
            <a:r>
              <a:rPr lang="mr-IN" altLang="zh-CN" sz="2400" dirty="0"/>
              <a:t>=[0000 0000]</a:t>
            </a:r>
            <a:r>
              <a:rPr lang="zh-CN" altLang="mr-IN" sz="2400" baseline="-25000" dirty="0"/>
              <a:t>原</a:t>
            </a:r>
            <a:endParaRPr lang="en-US" altLang="zh-CN" sz="2400" baseline="-25000" dirty="0"/>
          </a:p>
          <a:p>
            <a:endParaRPr lang="en-US" altLang="zh-CN" sz="3200" baseline="-25000" dirty="0"/>
          </a:p>
          <a:p>
            <a:r>
              <a:rPr lang="en-US" altLang="zh-CN" dirty="0"/>
              <a:t>0</a:t>
            </a:r>
            <a:r>
              <a:rPr lang="zh-CN" altLang="en-US" dirty="0"/>
              <a:t>的原码</a:t>
            </a:r>
            <a:r>
              <a:rPr lang="en-US" altLang="zh-CN" dirty="0"/>
              <a:t>/</a:t>
            </a:r>
            <a:r>
              <a:rPr lang="zh-CN" altLang="en-US" dirty="0"/>
              <a:t>反码</a:t>
            </a:r>
            <a:r>
              <a:rPr lang="en-US" altLang="zh-CN" dirty="0"/>
              <a:t>/</a:t>
            </a:r>
            <a:r>
              <a:rPr lang="zh-CN" altLang="en-US" dirty="0"/>
              <a:t>补码用</a:t>
            </a:r>
            <a:r>
              <a:rPr lang="en-US" altLang="zh-CN" dirty="0"/>
              <a:t>[0000 0000]</a:t>
            </a:r>
            <a:r>
              <a:rPr lang="zh-CN" altLang="en-US" dirty="0"/>
              <a:t>表示</a:t>
            </a:r>
            <a:r>
              <a:rPr lang="en-US" altLang="zh-CN" dirty="0"/>
              <a:t>, </a:t>
            </a:r>
            <a:r>
              <a:rPr lang="zh-CN" altLang="en-US" dirty="0"/>
              <a:t>用</a:t>
            </a:r>
            <a:r>
              <a:rPr lang="en-US" altLang="zh-CN" dirty="0"/>
              <a:t>[1000 0000]</a:t>
            </a:r>
            <a:r>
              <a:rPr lang="zh-CN" altLang="en-US" dirty="0"/>
              <a:t>表示</a:t>
            </a:r>
            <a:r>
              <a:rPr lang="en-US" altLang="zh-CN" dirty="0"/>
              <a:t>-128</a:t>
            </a:r>
            <a:r>
              <a:rPr lang="zh-CN" altLang="en-US" dirty="0"/>
              <a:t>的原码和补码</a:t>
            </a:r>
            <a:r>
              <a:rPr lang="en-US" altLang="zh-CN" dirty="0"/>
              <a:t>:</a:t>
            </a:r>
            <a:endParaRPr lang="en-US" altLang="zh-CN" baseline="-25000" dirty="0"/>
          </a:p>
          <a:p>
            <a:endParaRPr kumimoji="1" lang="en-US" altLang="zh-CN" sz="3200" baseline="-25000" dirty="0"/>
          </a:p>
          <a:p>
            <a:r>
              <a:rPr kumimoji="1" lang="zh-CN" altLang="en-US" sz="3200" baseline="-25000" dirty="0"/>
              <a:t>请给出</a:t>
            </a:r>
            <a:r>
              <a:rPr kumimoji="1" lang="en-US" altLang="zh-CN" sz="3200" baseline="-25000" dirty="0"/>
              <a:t>5+(-3)</a:t>
            </a:r>
            <a:r>
              <a:rPr kumimoji="1" lang="zh-CN" altLang="en-US" sz="3200" baseline="-25000" dirty="0"/>
              <a:t>的计算试</a:t>
            </a:r>
            <a:endParaRPr kumimoji="1" lang="en-US" altLang="zh-CN" sz="3200" baseline="-25000" dirty="0"/>
          </a:p>
          <a:p>
            <a:endParaRPr kumimoji="1" lang="en-US" altLang="zh-CN" sz="3200" baseline="-25000" dirty="0"/>
          </a:p>
          <a:p>
            <a:r>
              <a:rPr kumimoji="1" lang="zh-CN" altLang="en-US" sz="3200" baseline="-25000" dirty="0"/>
              <a:t>请给出</a:t>
            </a:r>
            <a:r>
              <a:rPr kumimoji="1" lang="en-US" altLang="zh-CN" sz="3200" baseline="-25000" dirty="0"/>
              <a:t>3+(-5)</a:t>
            </a:r>
            <a:r>
              <a:rPr kumimoji="1" lang="zh-CN" altLang="en-US" sz="3200" baseline="-25000" dirty="0"/>
              <a:t>的计算试</a:t>
            </a:r>
            <a:endParaRPr kumimoji="1" lang="en-US" altLang="zh-CN" sz="3200" baseline="-25000" dirty="0"/>
          </a:p>
        </p:txBody>
      </p:sp>
    </p:spTree>
    <p:extLst>
      <p:ext uri="{BB962C8B-B14F-4D97-AF65-F5344CB8AC3E}">
        <p14:creationId xmlns:p14="http://schemas.microsoft.com/office/powerpoint/2010/main" val="35110044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CPU</a:t>
            </a:r>
            <a:r>
              <a:rPr kumimoji="1" lang="zh-CN" altLang="en-US" dirty="0"/>
              <a:t>搞定加减啦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使用补码，</a:t>
            </a:r>
            <a:r>
              <a:rPr kumimoji="1" lang="en-US" altLang="zh-CN" dirty="0"/>
              <a:t>CPU</a:t>
            </a:r>
            <a:r>
              <a:rPr kumimoji="1" lang="zh-CN" altLang="en-US" dirty="0"/>
              <a:t>通过加法搞定加减两种运算！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练习：</a:t>
            </a:r>
            <a:endParaRPr kumimoji="1" lang="en-US" altLang="zh-CN" dirty="0"/>
          </a:p>
          <a:p>
            <a:r>
              <a:rPr kumimoji="1" lang="zh-CN" altLang="en-US" dirty="0"/>
              <a:t>请给出补码预算的推导过程：</a:t>
            </a:r>
            <a:endParaRPr kumimoji="1" lang="en-US" altLang="zh-CN" dirty="0"/>
          </a:p>
          <a:p>
            <a:r>
              <a:rPr kumimoji="1" lang="en-US" altLang="zh-CN" dirty="0"/>
              <a:t>37-100</a:t>
            </a:r>
          </a:p>
          <a:p>
            <a:r>
              <a:rPr kumimoji="1" lang="en-US" altLang="zh-CN" dirty="0"/>
              <a:t>100-37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313638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目录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回顾</a:t>
            </a:r>
            <a:endParaRPr kumimoji="1" lang="en-US" altLang="zh-CN" dirty="0"/>
          </a:p>
          <a:p>
            <a:r>
              <a:rPr kumimoji="1" lang="zh-CN" altLang="en-US" dirty="0"/>
              <a:t>二进制计算</a:t>
            </a:r>
            <a:endParaRPr kumimoji="1" lang="en-US" altLang="zh-CN" dirty="0"/>
          </a:p>
          <a:p>
            <a:r>
              <a:rPr kumimoji="1" lang="zh-CN" altLang="en-US" dirty="0"/>
              <a:t>原码</a:t>
            </a:r>
            <a:r>
              <a:rPr kumimoji="1" lang="en-US" altLang="zh-CN" dirty="0"/>
              <a:t>/</a:t>
            </a:r>
            <a:r>
              <a:rPr kumimoji="1" lang="zh-CN" altLang="en-US" dirty="0"/>
              <a:t>反码</a:t>
            </a:r>
            <a:r>
              <a:rPr kumimoji="1" lang="en-US" altLang="zh-CN" dirty="0"/>
              <a:t>/</a:t>
            </a:r>
            <a:r>
              <a:rPr kumimoji="1" lang="zh-CN" altLang="en-US" dirty="0"/>
              <a:t>补码</a:t>
            </a:r>
            <a:endParaRPr kumimoji="1" lang="en-US" altLang="zh-CN" dirty="0"/>
          </a:p>
          <a:p>
            <a:r>
              <a:rPr kumimoji="1" lang="zh-CN" altLang="en-US" dirty="0"/>
              <a:t>补码下的二进制运算</a:t>
            </a:r>
            <a:endParaRPr kumimoji="1" lang="en-US" altLang="zh-CN" dirty="0"/>
          </a:p>
          <a:p>
            <a:r>
              <a:rPr kumimoji="1" lang="zh-CN" altLang="en-US" dirty="0"/>
              <a:t>注册</a:t>
            </a:r>
            <a:r>
              <a:rPr kumimoji="1" lang="en-US" altLang="zh-CN" dirty="0" err="1"/>
              <a:t>github</a:t>
            </a:r>
            <a:r>
              <a:rPr kumimoji="1" lang="zh-CN" altLang="en-US" dirty="0"/>
              <a:t>帐号</a:t>
            </a:r>
            <a:endParaRPr kumimoji="1" lang="en-US" altLang="zh-CN" dirty="0"/>
          </a:p>
          <a:p>
            <a:r>
              <a:rPr kumimoji="1" lang="zh-CN" altLang="en-US" dirty="0"/>
              <a:t>任务布置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5075529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</a:t>
            </a:r>
            <a:r>
              <a:rPr kumimoji="1" lang="zh-CN" altLang="en-US" dirty="0"/>
              <a:t>语言是怎么搞定整数乘法的？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乘除都是通过加减法和移位来实现的！ 乘法转成加法，减法也转成加法！ 其实计算机很笨的！</a:t>
            </a:r>
            <a:endParaRPr kumimoji="1" lang="zh-CN" altLang="en-US" dirty="0"/>
          </a:p>
          <a:p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6340" y="2736259"/>
            <a:ext cx="7421880" cy="3782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8743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练习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158240" y="2072640"/>
            <a:ext cx="8991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4000" dirty="0"/>
              <a:t>通过二进制运算计算下：</a:t>
            </a:r>
            <a:endParaRPr kumimoji="1" lang="en-US" altLang="zh-CN" sz="4000" dirty="0"/>
          </a:p>
          <a:p>
            <a:r>
              <a:rPr kumimoji="1" lang="en-US" altLang="zh-CN" sz="4000" dirty="0"/>
              <a:t>10*3</a:t>
            </a:r>
          </a:p>
        </p:txBody>
      </p:sp>
    </p:spTree>
    <p:extLst>
      <p:ext uri="{BB962C8B-B14F-4D97-AF65-F5344CB8AC3E}">
        <p14:creationId xmlns:p14="http://schemas.microsoft.com/office/powerpoint/2010/main" val="876389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C82A15-5E57-6B4F-AF74-AE17002BF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总结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B111411-0FA5-804E-8A58-CE52E1F4E5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我们这节课学了什么？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二进制的原码反码补码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扩展阅读：</a:t>
            </a:r>
            <a:endParaRPr kumimoji="1" lang="en-US" altLang="zh-CN" dirty="0"/>
          </a:p>
          <a:p>
            <a:r>
              <a:rPr kumimoji="1" lang="en-US" altLang="zh-CN" dirty="0"/>
              <a:t>https://</a:t>
            </a:r>
            <a:r>
              <a:rPr kumimoji="1" lang="en-US" altLang="zh-CN" dirty="0" err="1"/>
              <a:t>blog.csdn.net</a:t>
            </a:r>
            <a:r>
              <a:rPr kumimoji="1" lang="en-US" altLang="zh-CN" dirty="0"/>
              <a:t>/</a:t>
            </a:r>
            <a:r>
              <a:rPr kumimoji="1" lang="en-US" altLang="zh-CN" dirty="0" err="1"/>
              <a:t>jackiehff</a:t>
            </a:r>
            <a:r>
              <a:rPr kumimoji="1" lang="en-US" altLang="zh-CN"/>
              <a:t>/article/details/17765825</a:t>
            </a:r>
            <a:endParaRPr kumimoji="1" lang="en-US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80045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E13DC2-8EB1-C144-A41A-1C74FCB2C9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利用有道云笔记做一些课堂笔记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4395C4B-04C7-CE4E-A129-2CEE2FE34E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9922933" cy="4660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3393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回顾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3862589" cy="4351338"/>
          </a:xfrm>
        </p:spPr>
        <p:txBody>
          <a:bodyPr>
            <a:normAutofit lnSpcReduction="10000"/>
          </a:bodyPr>
          <a:lstStyle/>
          <a:p>
            <a:r>
              <a:rPr kumimoji="1" lang="zh-CN" altLang="en-US" dirty="0"/>
              <a:t>信息技术渗透至深，软件技术应用至广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进来学什么： 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通过编写程序，开发软件，</a:t>
            </a:r>
            <a:r>
              <a:rPr kumimoji="1" lang="zh-CN" altLang="en-US" sz="2400" dirty="0">
                <a:highlight>
                  <a:srgbClr val="FFFF00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驾驭强大的计算机和互联网</a:t>
            </a:r>
            <a:r>
              <a:rPr kumimoji="1" lang="en-US" altLang="zh-CN" sz="2400" dirty="0">
                <a:highlight>
                  <a:srgbClr val="FFFF00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kumimoji="1" lang="zh-CN" altLang="en-US" sz="2400" dirty="0">
                <a:highlight>
                  <a:srgbClr val="FFFF00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物联网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，按你的思路干活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这门课程让你把视野扩展开了，把其他课能联系起来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kumimoji="1"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12194D8-0680-B940-BEC2-1852B35075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6004" y="4387045"/>
            <a:ext cx="3979570" cy="178991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35070E7-EFAF-C547-BEAD-CF80079BA9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7350" y="4408750"/>
            <a:ext cx="3224650" cy="176821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437937B-B38F-9B42-8C5E-C023238DD7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4227" y="1116625"/>
            <a:ext cx="7327773" cy="3253849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9229897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28B0A4C-184D-C44A-A78C-532D42A3E9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关于</a:t>
            </a:r>
            <a:r>
              <a:rPr kumimoji="1" lang="en-US" altLang="zh-CN" dirty="0" err="1"/>
              <a:t>Github</a:t>
            </a:r>
            <a:endParaRPr kumimoji="1"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F1FA70DE-083F-3542-8414-12317C666C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553496" cy="4351338"/>
          </a:xfrm>
        </p:spPr>
        <p:txBody>
          <a:bodyPr>
            <a:normAutofit lnSpcReduction="10000"/>
          </a:bodyPr>
          <a:lstStyle/>
          <a:p>
            <a:r>
              <a:rPr lang="zh-CN" altLang="en-US" dirty="0"/>
              <a:t>注册帐号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把昵称改成学号</a:t>
            </a:r>
            <a:r>
              <a:rPr lang="en-US" altLang="zh-CN" dirty="0"/>
              <a:t>+</a:t>
            </a:r>
            <a:r>
              <a:rPr lang="zh-CN" altLang="en-US" dirty="0"/>
              <a:t>姓名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关注和标星我的这个项目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感受下信息技术的一个奇迹</a:t>
            </a:r>
            <a:endParaRPr lang="en-US" altLang="zh-CN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2661434-0747-8B48-AC9F-E2F746FEF9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1696" y="3333032"/>
            <a:ext cx="7433733" cy="315984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740B178-48BA-0E44-B93C-7550E9BDAC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1696" y="1534381"/>
            <a:ext cx="7433733" cy="1482739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3092828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7038793" y="161785"/>
            <a:ext cx="445579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494949"/>
                </a:solidFill>
                <a:latin typeface="Helvetica" charset="0"/>
              </a:rPr>
              <a:t>社交网络 </a:t>
            </a:r>
            <a:r>
              <a:rPr lang="en-US" altLang="zh-CN" sz="2400" b="1" dirty="0">
                <a:solidFill>
                  <a:srgbClr val="494949"/>
                </a:solidFill>
                <a:latin typeface="Helvetica" charset="0"/>
              </a:rPr>
              <a:t>The Social Network </a:t>
            </a:r>
            <a:endParaRPr lang="en-US" altLang="zh-CN" sz="2400" b="1" i="0" dirty="0">
              <a:solidFill>
                <a:srgbClr val="494949"/>
              </a:solidFill>
              <a:effectLst/>
              <a:latin typeface="Helvetica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6894" y="623451"/>
            <a:ext cx="4264419" cy="5172953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12861" y="5780782"/>
            <a:ext cx="1197913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/>
              <a:t>电影不是完全真实的，也不代表本人观点，仅仅是让大家</a:t>
            </a:r>
            <a:endParaRPr kumimoji="1" lang="en-US" altLang="zh-CN" sz="3200" dirty="0"/>
          </a:p>
          <a:p>
            <a:r>
              <a:rPr kumimoji="1" lang="zh-CN" altLang="en-US" sz="3200" dirty="0"/>
              <a:t>能饶有兴趣的了解一些时代大背景，糟粕部分请大家注意分辨😄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9279" y="654695"/>
            <a:ext cx="3427806" cy="5141709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12860" y="639073"/>
            <a:ext cx="240968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4800" dirty="0"/>
              <a:t>作业：两部电影至少看一部</a:t>
            </a:r>
          </a:p>
        </p:txBody>
      </p:sp>
      <p:sp>
        <p:nvSpPr>
          <p:cNvPr id="7" name="矩形 6"/>
          <p:cNvSpPr/>
          <p:nvPr/>
        </p:nvSpPr>
        <p:spPr>
          <a:xfrm>
            <a:off x="1594236" y="161785"/>
            <a:ext cx="57209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494949"/>
                </a:solidFill>
                <a:latin typeface="Helvetica" charset="0"/>
              </a:rPr>
              <a:t>硅谷传奇 </a:t>
            </a:r>
            <a:r>
              <a:rPr lang="en-US" altLang="zh-CN" sz="2400" b="1" dirty="0">
                <a:solidFill>
                  <a:srgbClr val="494949"/>
                </a:solidFill>
                <a:latin typeface="Helvetica" charset="0"/>
              </a:rPr>
              <a:t>Pirates</a:t>
            </a:r>
            <a:r>
              <a:rPr lang="zh-CN" altLang="en-US" sz="2400" b="1" dirty="0">
                <a:solidFill>
                  <a:srgbClr val="494949"/>
                </a:solidFill>
                <a:latin typeface="Helvetica" charset="0"/>
              </a:rPr>
              <a:t> </a:t>
            </a:r>
            <a:r>
              <a:rPr lang="en-US" altLang="zh-CN" sz="2400" b="1" dirty="0">
                <a:solidFill>
                  <a:srgbClr val="494949"/>
                </a:solidFill>
                <a:latin typeface="Helvetica" charset="0"/>
              </a:rPr>
              <a:t>of silicon valley</a:t>
            </a:r>
            <a:endParaRPr lang="en-US" altLang="zh-CN" sz="2400" b="1" i="0" dirty="0">
              <a:solidFill>
                <a:srgbClr val="494949"/>
              </a:solidFill>
              <a:effectLst/>
              <a:latin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5685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266C11-3208-DF43-BF0B-5388D8DB4A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摘选两句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8FE308B-F1DD-F243-97C5-8016F685DC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412606" cy="4351338"/>
          </a:xfrm>
        </p:spPr>
        <p:txBody>
          <a:bodyPr/>
          <a:lstStyle/>
          <a:p>
            <a:r>
              <a:rPr lang="en-US" altLang="zh-CN" dirty="0"/>
              <a:t>information is power </a:t>
            </a:r>
          </a:p>
          <a:p>
            <a:pPr lvl="1"/>
            <a:r>
              <a:rPr lang="zh-CN" altLang="en-US" dirty="0"/>
              <a:t>信息就是力量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You don't just live in </a:t>
            </a:r>
            <a:r>
              <a:rPr lang="en-US" altLang="zh-CN" dirty="0" err="1"/>
              <a:t>life.You</a:t>
            </a:r>
            <a:r>
              <a:rPr lang="en-US" altLang="zh-CN" dirty="0"/>
              <a:t> change </a:t>
            </a:r>
            <a:r>
              <a:rPr lang="en-US" altLang="zh-CN" dirty="0" err="1"/>
              <a:t>it,you</a:t>
            </a:r>
            <a:r>
              <a:rPr lang="en-US" altLang="zh-CN" dirty="0"/>
              <a:t> shape </a:t>
            </a:r>
            <a:r>
              <a:rPr lang="en-US" altLang="zh-CN" dirty="0" err="1"/>
              <a:t>it,you</a:t>
            </a:r>
            <a:r>
              <a:rPr lang="en-US" altLang="zh-CN" dirty="0"/>
              <a:t> make your mark upon it. </a:t>
            </a:r>
          </a:p>
          <a:p>
            <a:pPr lvl="1"/>
            <a:r>
              <a:rPr lang="zh-CN" altLang="en-US" dirty="0"/>
              <a:t>你不要只是活着。你改变命运，你塑造它，打上你的印记</a:t>
            </a:r>
            <a:endParaRPr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722447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9EECC4-DB45-C842-9354-0506EF1319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Just</a:t>
            </a:r>
            <a:r>
              <a:rPr kumimoji="1" lang="zh-CN" altLang="en-US" dirty="0"/>
              <a:t> </a:t>
            </a:r>
            <a:r>
              <a:rPr kumimoji="1" lang="en-US" altLang="zh-CN" dirty="0"/>
              <a:t>do</a:t>
            </a:r>
            <a:r>
              <a:rPr kumimoji="1" lang="zh-CN" altLang="en-US" dirty="0"/>
              <a:t> </a:t>
            </a:r>
            <a:r>
              <a:rPr kumimoji="1" lang="en-US" altLang="zh-CN" dirty="0"/>
              <a:t>it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91D262F-5E79-5B4D-8717-0B2A8A6BEB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4525" y="0"/>
            <a:ext cx="53234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8973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目录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二进制与十进制</a:t>
            </a:r>
            <a:endParaRPr kumimoji="1" lang="en-US" altLang="zh-CN" dirty="0"/>
          </a:p>
          <a:p>
            <a:r>
              <a:rPr kumimoji="1" lang="zh-CN" altLang="en-US" dirty="0"/>
              <a:t>二进制运算</a:t>
            </a:r>
            <a:endParaRPr kumimoji="1" lang="en-US" altLang="zh-CN" dirty="0"/>
          </a:p>
          <a:p>
            <a:r>
              <a:rPr kumimoji="1" lang="zh-CN" altLang="en-US" dirty="0"/>
              <a:t>原码</a:t>
            </a:r>
            <a:r>
              <a:rPr kumimoji="1" lang="en-US" altLang="zh-CN" dirty="0"/>
              <a:t>/</a:t>
            </a:r>
            <a:r>
              <a:rPr kumimoji="1" lang="zh-CN" altLang="en-US" dirty="0"/>
              <a:t>反码</a:t>
            </a:r>
            <a:r>
              <a:rPr kumimoji="1" lang="en-US" altLang="zh-CN" dirty="0"/>
              <a:t>/</a:t>
            </a:r>
            <a:r>
              <a:rPr kumimoji="1" lang="zh-CN" altLang="en-US" dirty="0"/>
              <a:t>补码</a:t>
            </a:r>
            <a:endParaRPr kumimoji="1" lang="en-US" altLang="zh-CN" dirty="0"/>
          </a:p>
          <a:p>
            <a:r>
              <a:rPr kumimoji="1" lang="zh-CN" altLang="en-US" dirty="0"/>
              <a:t>补码下的二进制运算</a:t>
            </a:r>
            <a:endParaRPr kumimoji="1" lang="en-US" altLang="zh-CN" dirty="0"/>
          </a:p>
          <a:p>
            <a:r>
              <a:rPr kumimoji="1" lang="zh-CN" altLang="en-US" dirty="0"/>
              <a:t>总结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0344506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计算机计算机，计算是怎样进行的？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3304" y="1690688"/>
            <a:ext cx="3690591" cy="325717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0013" y="3243867"/>
            <a:ext cx="3581973" cy="238386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7771826" y="5627732"/>
            <a:ext cx="358197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000000"/>
                </a:solidFill>
                <a:latin typeface="微软雅黑" charset="-122"/>
              </a:rPr>
              <a:t>中国“神威</a:t>
            </a:r>
            <a:r>
              <a:rPr lang="en-US" altLang="zh-CN" dirty="0">
                <a:solidFill>
                  <a:srgbClr val="000000"/>
                </a:solidFill>
                <a:latin typeface="微软雅黑" charset="-122"/>
              </a:rPr>
              <a:t>·</a:t>
            </a:r>
            <a:r>
              <a:rPr lang="zh-CN" altLang="en-US" dirty="0">
                <a:solidFill>
                  <a:srgbClr val="000000"/>
                </a:solidFill>
                <a:latin typeface="微软雅黑" charset="-122"/>
              </a:rPr>
              <a:t>太湖之光”计算机系统可以在</a:t>
            </a:r>
            <a:r>
              <a:rPr lang="en-US" altLang="zh-CN" dirty="0">
                <a:solidFill>
                  <a:srgbClr val="000000"/>
                </a:solidFill>
                <a:latin typeface="微软雅黑" charset="-122"/>
              </a:rPr>
              <a:t>30</a:t>
            </a:r>
            <a:r>
              <a:rPr lang="zh-CN" altLang="en-US" dirty="0">
                <a:solidFill>
                  <a:srgbClr val="000000"/>
                </a:solidFill>
                <a:latin typeface="微软雅黑" charset="-122"/>
              </a:rPr>
              <a:t>天内完成未来</a:t>
            </a:r>
            <a:r>
              <a:rPr lang="en-US" altLang="zh-CN" dirty="0">
                <a:solidFill>
                  <a:srgbClr val="000000"/>
                </a:solidFill>
                <a:latin typeface="微软雅黑" charset="-122"/>
              </a:rPr>
              <a:t>100</a:t>
            </a:r>
            <a:r>
              <a:rPr lang="zh-CN" altLang="en-US" dirty="0">
                <a:solidFill>
                  <a:srgbClr val="000000"/>
                </a:solidFill>
                <a:latin typeface="微软雅黑" charset="-122"/>
              </a:rPr>
              <a:t>年的地球气候模拟，这在之前是不可想象的。”</a:t>
            </a:r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924994FB-EC35-0D40-8D76-D6AB905C2B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802" y="1800412"/>
            <a:ext cx="4800600" cy="20066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8949BB9-5843-3042-93D3-5286F13EAC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6135" y="3807012"/>
            <a:ext cx="4106333" cy="2808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5130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2677</TotalTime>
  <Words>730</Words>
  <Application>Microsoft Macintosh PowerPoint</Application>
  <PresentationFormat>宽屏</PresentationFormat>
  <Paragraphs>137</Paragraphs>
  <Slides>23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31" baseType="lpstr">
      <vt:lpstr>DengXian</vt:lpstr>
      <vt:lpstr>DengXian Light</vt:lpstr>
      <vt:lpstr>Microsoft YaHei</vt:lpstr>
      <vt:lpstr>Microsoft YaHei</vt:lpstr>
      <vt:lpstr>KaiTi</vt:lpstr>
      <vt:lpstr>Arial</vt:lpstr>
      <vt:lpstr>Helvetica</vt:lpstr>
      <vt:lpstr>Office 主题</vt:lpstr>
      <vt:lpstr>02.二进制运算</vt:lpstr>
      <vt:lpstr>目录</vt:lpstr>
      <vt:lpstr>回顾</vt:lpstr>
      <vt:lpstr>关于Github</vt:lpstr>
      <vt:lpstr>PowerPoint 演示文稿</vt:lpstr>
      <vt:lpstr>摘选两句</vt:lpstr>
      <vt:lpstr>Just do it</vt:lpstr>
      <vt:lpstr>目录</vt:lpstr>
      <vt:lpstr>计算机计算机，计算是怎样进行的？</vt:lpstr>
      <vt:lpstr>十进制与二进制</vt:lpstr>
      <vt:lpstr>二进制加法运算</vt:lpstr>
      <vt:lpstr>问题来了</vt:lpstr>
      <vt:lpstr>溢出问题</vt:lpstr>
      <vt:lpstr>CPU根本就不会执行减法运算！</vt:lpstr>
      <vt:lpstr>问题来了</vt:lpstr>
      <vt:lpstr>CPU根本就不会执行减法运算！</vt:lpstr>
      <vt:lpstr>原码与反码、补码</vt:lpstr>
      <vt:lpstr>练习：使用补码进行计算</vt:lpstr>
      <vt:lpstr>CPU搞定加减啦</vt:lpstr>
      <vt:lpstr>C语言是怎么搞定整数乘法的？</vt:lpstr>
      <vt:lpstr>练习</vt:lpstr>
      <vt:lpstr>总结</vt:lpstr>
      <vt:lpstr>利用有道云笔记做一些课堂笔记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混合式移动应用开发之</dc:title>
  <dc:creator>administrator</dc:creator>
  <cp:lastModifiedBy>tim liu</cp:lastModifiedBy>
  <cp:revision>77</cp:revision>
  <dcterms:created xsi:type="dcterms:W3CDTF">2016-02-25T23:28:12Z</dcterms:created>
  <dcterms:modified xsi:type="dcterms:W3CDTF">2019-09-23T23:52:10Z</dcterms:modified>
</cp:coreProperties>
</file>